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64" r:id="rId3"/>
    <p:sldId id="267" r:id="rId4"/>
    <p:sldId id="355" r:id="rId5"/>
    <p:sldId id="266" r:id="rId6"/>
    <p:sldId id="339" r:id="rId7"/>
    <p:sldId id="351" r:id="rId8"/>
    <p:sldId id="354" r:id="rId9"/>
    <p:sldId id="257" r:id="rId10"/>
    <p:sldId id="300" r:id="rId11"/>
    <p:sldId id="301" r:id="rId12"/>
    <p:sldId id="352" r:id="rId13"/>
    <p:sldId id="308" r:id="rId14"/>
    <p:sldId id="303" r:id="rId15"/>
    <p:sldId id="340" r:id="rId16"/>
    <p:sldId id="305" r:id="rId17"/>
    <p:sldId id="304" r:id="rId18"/>
    <p:sldId id="307" r:id="rId19"/>
    <p:sldId id="328" r:id="rId20"/>
    <p:sldId id="329" r:id="rId21"/>
    <p:sldId id="330" r:id="rId22"/>
    <p:sldId id="331" r:id="rId23"/>
    <p:sldId id="332" r:id="rId24"/>
    <p:sldId id="341" r:id="rId25"/>
    <p:sldId id="337" r:id="rId26"/>
    <p:sldId id="338" r:id="rId27"/>
    <p:sldId id="35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Panton" panose="00000500000000000000" pitchFamily="50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08DB-37FD-4411-AA5D-634EA41F4F92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72332-4CD7-4FEA-A3D5-4EA8C648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9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442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96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93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5450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889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8413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2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6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1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lliamadba/Public-Presentations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functions-transact-sq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odeproject.com/Articles/33052/Visual-Representation-of-SQL-Joins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support.microsoft.com/default.aspx/kb/22213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2DAF85-B408-45BA-BA50-5A00860817A4}"/>
              </a:ext>
            </a:extLst>
          </p:cNvPr>
          <p:cNvSpPr txBox="1"/>
          <p:nvPr/>
        </p:nvSpPr>
        <p:spPr>
          <a:xfrm>
            <a:off x="0" y="2217301"/>
            <a:ext cx="12192000" cy="9079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Databases 101</a:t>
            </a:r>
          </a:p>
        </p:txBody>
      </p:sp>
    </p:spTree>
    <p:extLst>
      <p:ext uri="{BB962C8B-B14F-4D97-AF65-F5344CB8AC3E}">
        <p14:creationId xmlns:p14="http://schemas.microsoft.com/office/powerpoint/2010/main" val="52967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43476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 – use a CTE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– aggregate by these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HAVING – filter the aggregates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219163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4A96-4C7A-498C-AD67-B431316E85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Queries on Flat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53899-442C-44AC-8782-26388815C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93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SQL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" y="1228164"/>
            <a:ext cx="11869445" cy="5629835"/>
          </a:xfrm>
        </p:spPr>
        <p:txBody>
          <a:bodyPr>
            <a:normAutofit/>
          </a:bodyPr>
          <a:lstStyle/>
          <a:p>
            <a:r>
              <a:rPr lang="en-US" sz="4800" dirty="0"/>
              <a:t>Toolbox: lab - TSQL 101.sql</a:t>
            </a:r>
            <a:br>
              <a:rPr lang="en-US" sz="4800" dirty="0"/>
            </a:br>
            <a:r>
              <a:rPr lang="en-US" sz="4000" dirty="0"/>
              <a:t>Link: </a:t>
            </a:r>
            <a:r>
              <a:rPr lang="en-US" dirty="0">
                <a:hlinkClick r:id="rId2"/>
              </a:rPr>
              <a:t>https://github.com/williamadba/Public-Presentations</a:t>
            </a:r>
            <a:endParaRPr lang="en-US" u="sng" dirty="0"/>
          </a:p>
          <a:p>
            <a:endParaRPr lang="en-US" sz="4400" dirty="0"/>
          </a:p>
          <a:p>
            <a:r>
              <a:rPr lang="en-US" sz="4400" dirty="0"/>
              <a:t>This syntax in these samples is </a:t>
            </a:r>
            <a:r>
              <a:rPr lang="en-US" sz="4400" i="1" dirty="0"/>
              <a:t>simple enough</a:t>
            </a:r>
            <a:r>
              <a:rPr lang="en-US" sz="4400" dirty="0"/>
              <a:t> that it should work with no/minimal alteration in </a:t>
            </a:r>
            <a:r>
              <a:rPr lang="en-US" sz="4400" i="1" dirty="0"/>
              <a:t>any </a:t>
            </a:r>
            <a:r>
              <a:rPr lang="en-US" sz="4400" dirty="0"/>
              <a:t>ANSI SQL-compliant database platform.</a:t>
            </a:r>
          </a:p>
        </p:txBody>
      </p:sp>
    </p:spTree>
    <p:extLst>
      <p:ext uri="{BB962C8B-B14F-4D97-AF65-F5344CB8AC3E}">
        <p14:creationId xmlns:p14="http://schemas.microsoft.com/office/powerpoint/2010/main" val="24926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9" y="1120588"/>
            <a:ext cx="553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Let’s say I only want all columns </a:t>
            </a:r>
            <a:br>
              <a:rPr lang="en-US" sz="2400" dirty="0">
                <a:latin typeface="Panton" panose="00000500000000000000" pitchFamily="50" charset="0"/>
              </a:rPr>
            </a:br>
            <a:r>
              <a:rPr lang="en-US" sz="2400" dirty="0">
                <a:latin typeface="Panton" panose="00000500000000000000" pitchFamily="50" charset="0"/>
              </a:rPr>
              <a:t>from this table, but only the rows where</a:t>
            </a:r>
          </a:p>
          <a:p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 &gt; 2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Works: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1A354-EB5D-4255-8194-7C511772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03" y="1029149"/>
            <a:ext cx="3255264" cy="32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/>
          <a:lstStyle/>
          <a:p>
            <a:r>
              <a:rPr lang="en-US" dirty="0"/>
              <a:t>Basics of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3283998" y="879638"/>
            <a:ext cx="73535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--Not best practice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--Use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Schema.objectname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--Semicolon please!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anton" panose="00000500000000000000" pitchFamily="50" charset="0"/>
              </a:rPr>
              <a:t>Better: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82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838200" y="1052457"/>
            <a:ext cx="6081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Yes, you should comment your code.</a:t>
            </a:r>
          </a:p>
          <a:p>
            <a:endParaRPr lang="en-US" sz="2400" dirty="0">
              <a:latin typeface="Panton" panose="00000500000000000000" pitchFamily="50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--comment the rest of this line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Comment a whole block of text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8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8" y="1120588"/>
            <a:ext cx="86566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nton" panose="00000500000000000000" pitchFamily="50" charset="0"/>
              </a:rPr>
              <a:t>I only want </a:t>
            </a:r>
            <a:r>
              <a:rPr lang="en-US" sz="2800" dirty="0" err="1">
                <a:latin typeface="Panton" panose="00000500000000000000" pitchFamily="50" charset="0"/>
              </a:rPr>
              <a:t>SomeWords</a:t>
            </a:r>
            <a:r>
              <a:rPr lang="en-US" sz="2800" dirty="0">
                <a:latin typeface="Panton" panose="00000500000000000000" pitchFamily="50" charset="0"/>
              </a:rPr>
              <a:t> that begin with ‘a’</a:t>
            </a:r>
          </a:p>
          <a:p>
            <a:endParaRPr lang="en-US" sz="2800" dirty="0">
              <a:latin typeface="Panton" panose="00000500000000000000" pitchFamily="50" charset="0"/>
            </a:endParaRPr>
          </a:p>
          <a:p>
            <a:r>
              <a:rPr lang="en-US" sz="28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Also works: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'a'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Lots of different string manipulation functions:</a:t>
            </a:r>
          </a:p>
          <a:p>
            <a:r>
              <a:rPr lang="en-US" dirty="0">
                <a:latin typeface="Panton" panose="00000500000000000000" pitchFamily="50" charset="0"/>
                <a:hlinkClick r:id="rId3"/>
              </a:rPr>
              <a:t>https://docs.microsoft.com/en-us/sql/t-sql/functions/string-functions-transact-sql</a:t>
            </a:r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03B51-AC91-412D-8119-52232256C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0"/>
          <a:stretch/>
        </p:blipFill>
        <p:spPr>
          <a:xfrm>
            <a:off x="10096199" y="2342898"/>
            <a:ext cx="1713738" cy="2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 r="2001"/>
          <a:stretch/>
        </p:blipFill>
        <p:spPr>
          <a:xfrm>
            <a:off x="70105" y="1120588"/>
            <a:ext cx="2550212" cy="42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5569031" y="1001716"/>
            <a:ext cx="6784699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I have another table with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.</a:t>
            </a:r>
          </a:p>
          <a:p>
            <a:r>
              <a:rPr lang="en-US" sz="2400" dirty="0">
                <a:latin typeface="Panton" panose="00000500000000000000" pitchFamily="50" charset="0"/>
              </a:rPr>
              <a:t>But second table has important dates. I need to join the two tables on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, and display data </a:t>
            </a:r>
            <a:r>
              <a:rPr lang="en-US" sz="2400" b="1" dirty="0">
                <a:latin typeface="Panton" panose="00000500000000000000" pitchFamily="50" charset="0"/>
              </a:rPr>
              <a:t>only where I find a match.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of SQL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907373-2603-4895-9FDB-DD66A2F3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" t="2066"/>
          <a:stretch/>
        </p:blipFill>
        <p:spPr>
          <a:xfrm>
            <a:off x="2508345" y="1120588"/>
            <a:ext cx="3060687" cy="19651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2D39E0-1846-48A5-90D2-6413171221B0}"/>
              </a:ext>
            </a:extLst>
          </p:cNvPr>
          <p:cNvSpPr/>
          <p:nvPr/>
        </p:nvSpPr>
        <p:spPr>
          <a:xfrm>
            <a:off x="5569032" y="4314497"/>
            <a:ext cx="66229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1DDBB0-68C7-4D35-B1BE-DCEB7A889274}"/>
              </a:ext>
            </a:extLst>
          </p:cNvPr>
          <p:cNvSpPr/>
          <p:nvPr/>
        </p:nvSpPr>
        <p:spPr>
          <a:xfrm>
            <a:off x="2647990" y="3204576"/>
            <a:ext cx="370417" cy="45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3164F-1650-4071-BC16-A7E3AAF490A4}"/>
              </a:ext>
            </a:extLst>
          </p:cNvPr>
          <p:cNvSpPr/>
          <p:nvPr/>
        </p:nvSpPr>
        <p:spPr>
          <a:xfrm>
            <a:off x="512064" y="1353312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034E-503D-4AFF-AA78-E0B75F0FB80A}"/>
              </a:ext>
            </a:extLst>
          </p:cNvPr>
          <p:cNvSpPr/>
          <p:nvPr/>
        </p:nvSpPr>
        <p:spPr>
          <a:xfrm>
            <a:off x="512064" y="2639190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9E3BC-C252-491B-9849-61DC928ABF4B}"/>
              </a:ext>
            </a:extLst>
          </p:cNvPr>
          <p:cNvSpPr/>
          <p:nvPr/>
        </p:nvSpPr>
        <p:spPr>
          <a:xfrm>
            <a:off x="512063" y="3947679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51DF1-048F-4726-9D63-BA08DE199D8E}"/>
              </a:ext>
            </a:extLst>
          </p:cNvPr>
          <p:cNvSpPr/>
          <p:nvPr/>
        </p:nvSpPr>
        <p:spPr>
          <a:xfrm>
            <a:off x="2999232" y="2386583"/>
            <a:ext cx="2457827" cy="6365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727544-FE69-48EB-8474-3E6E54E6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8" y="3759167"/>
            <a:ext cx="3541672" cy="3033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8E63E-1C10-4EDE-BCCF-52B1C304F9BF}"/>
              </a:ext>
            </a:extLst>
          </p:cNvPr>
          <p:cNvSpPr txBox="1"/>
          <p:nvPr/>
        </p:nvSpPr>
        <p:spPr>
          <a:xfrm>
            <a:off x="8043169" y="3335033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--No table aliases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9399C-DB6C-46DB-820B-E87A993280A0}"/>
              </a:ext>
            </a:extLst>
          </p:cNvPr>
          <p:cNvSpPr txBox="1"/>
          <p:nvPr/>
        </p:nvSpPr>
        <p:spPr>
          <a:xfrm>
            <a:off x="5569031" y="3045558"/>
            <a:ext cx="7329182" cy="15542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SELECT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FROM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dbo.SomeTable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--No table aliases</a:t>
            </a:r>
            <a:b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INNER JOIN dbo.SomeTable2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ON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= SomeTable2.SomeNumber 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ORDER BY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559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20" grpId="0" animBg="1"/>
      <p:bldP spid="21" grpId="0" animBg="1"/>
      <p:bldP spid="22" grpId="0" animBg="1"/>
      <p:bldP spid="23" grpId="0" animBg="1"/>
      <p:bldP spid="2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121920" y="6488668"/>
            <a:ext cx="1028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  <a:hlinkClick r:id="rId2"/>
              </a:rPr>
              <a:t>Source: https://www.codeproject.com/Articles/33052/Visual-Representation-of-SQL-Joins</a:t>
            </a:r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pic>
        <p:nvPicPr>
          <p:cNvPr id="11266" name="Picture 2" descr="visual explanation of joins">
            <a:extLst>
              <a:ext uri="{FF2B5EF4-FFF2-40B4-BE49-F238E27FC236}">
                <a16:creationId xmlns:a16="http://schemas.microsoft.com/office/drawing/2014/main" id="{D8FA0FCF-1DA3-43A9-B028-AEB3AA78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48" y="0"/>
            <a:ext cx="8273796" cy="65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9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</p:spTree>
    <p:extLst>
      <p:ext uri="{BB962C8B-B14F-4D97-AF65-F5344CB8AC3E}">
        <p14:creationId xmlns:p14="http://schemas.microsoft.com/office/powerpoint/2010/main" val="3264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comma-separated files (.csv)</a:t>
            </a:r>
          </a:p>
          <a:p>
            <a:pPr lvl="1" fontAlgn="ctr"/>
            <a:r>
              <a:rPr lang="en-US" dirty="0"/>
              <a:t>Or json </a:t>
            </a:r>
          </a:p>
          <a:p>
            <a:pPr lvl="1" fontAlgn="ctr"/>
            <a:r>
              <a:rPr lang="en-US" dirty="0"/>
              <a:t>Or xml</a:t>
            </a:r>
          </a:p>
          <a:p>
            <a:pPr fontAlgn="ctr"/>
            <a:r>
              <a:rPr lang="en-US" dirty="0"/>
              <a:t>Excel, Google Sheets - most popular BI tools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 in a business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276475" y="3648075"/>
            <a:ext cx="9500124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Often these keys are on the same column, when we create an IDENTITY (autoincrement) column.</a:t>
            </a:r>
          </a:p>
          <a:p>
            <a:r>
              <a:rPr lang="en-US" sz="3200" dirty="0">
                <a:latin typeface="Panton" panose="00000500000000000000" pitchFamily="50" charset="0"/>
              </a:rPr>
              <a:t>Also commonly serves as the Key to 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96598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543175" y="1511113"/>
            <a:ext cx="8939501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These two keys MUST NOT be the same!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never see Surrogate Keys, and Surrogate Keys should never change.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only see Natural keys, and can therefore change these values.</a:t>
            </a:r>
          </a:p>
        </p:txBody>
      </p:sp>
    </p:spTree>
    <p:extLst>
      <p:ext uri="{BB962C8B-B14F-4D97-AF65-F5344CB8AC3E}">
        <p14:creationId xmlns:p14="http://schemas.microsoft.com/office/powerpoint/2010/main" val="2047821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924176" y="3560620"/>
            <a:ext cx="8989658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Primary Keys are always unique, but you can also have more than one Unique Key. You can have a Primary Key on an IDENTITY field, and also enforce uniqueness on one or more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3303701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3895725" y="2425957"/>
            <a:ext cx="732565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Foreign Keys reference the Primary Key of another table. 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B85902-88EE-48E5-9097-3FA8697BD83E}"/>
              </a:ext>
            </a:extLst>
          </p:cNvPr>
          <p:cNvSpPr/>
          <p:nvPr/>
        </p:nvSpPr>
        <p:spPr>
          <a:xfrm rot="16200000">
            <a:off x="-323703" y="1580350"/>
            <a:ext cx="2447606" cy="19868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1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581272" y="3051698"/>
            <a:ext cx="8772527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Surrogate Keys are the best choice for PK’s, because they can never change, and so they can never cause a cascading update through FK’s.</a:t>
            </a:r>
          </a:p>
        </p:txBody>
      </p:sp>
    </p:spTree>
    <p:extLst>
      <p:ext uri="{BB962C8B-B14F-4D97-AF65-F5344CB8AC3E}">
        <p14:creationId xmlns:p14="http://schemas.microsoft.com/office/powerpoint/2010/main" val="1284511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435"/>
            <a:ext cx="10515600" cy="3279527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</a:t>
            </a:r>
          </a:p>
          <a:p>
            <a:pPr marL="457200" lvl="1" indent="0">
              <a:buNone/>
            </a:pPr>
            <a:r>
              <a:rPr lang="en-US" u="sng" dirty="0"/>
              <a:t>Student</a:t>
            </a:r>
          </a:p>
          <a:p>
            <a:pPr marL="457200" lvl="1" indent="0">
              <a:buNone/>
            </a:pPr>
            <a:r>
              <a:rPr lang="en-US" dirty="0"/>
              <a:t>ID(key)_NAME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u="sng" dirty="0" err="1"/>
              <a:t>StudentPhone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ID(key)_</a:t>
            </a:r>
            <a:r>
              <a:rPr lang="en-US" dirty="0" err="1"/>
              <a:t>StudentID_PhoneNum_PhoneTypeID</a:t>
            </a:r>
            <a:r>
              <a:rPr lang="en-US" dirty="0"/>
              <a:t> 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							</a:t>
            </a:r>
            <a:r>
              <a:rPr lang="en-US" u="sng" dirty="0" err="1"/>
              <a:t>PhoneType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							ID(key)_TYPE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A489D0-2A9A-4E93-9472-66F92D257CA4}"/>
              </a:ext>
            </a:extLst>
          </p:cNvPr>
          <p:cNvSpPr/>
          <p:nvPr/>
        </p:nvSpPr>
        <p:spPr>
          <a:xfrm rot="209709">
            <a:off x="1532083" y="3959441"/>
            <a:ext cx="3359514" cy="1432132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3521882 w 3597783"/>
              <a:gd name="connsiteY0" fmla="*/ 689473 h 1235361"/>
              <a:gd name="connsiteX1" fmla="*/ 3002942 w 3597783"/>
              <a:gd name="connsiteY1" fmla="*/ 1162739 h 1235361"/>
              <a:gd name="connsiteX2" fmla="*/ 283382 w 3597783"/>
              <a:gd name="connsiteY2" fmla="*/ 1041898 h 1235361"/>
              <a:gd name="connsiteX3" fmla="*/ 62815 w 3597783"/>
              <a:gd name="connsiteY3" fmla="*/ 0 h 123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7783" h="1235361">
                <a:moveTo>
                  <a:pt x="3521882" y="689473"/>
                </a:moveTo>
                <a:cubicBezTo>
                  <a:pt x="3725082" y="907754"/>
                  <a:pt x="3509641" y="1026883"/>
                  <a:pt x="3002942" y="1162739"/>
                </a:cubicBezTo>
                <a:cubicBezTo>
                  <a:pt x="2496243" y="1298595"/>
                  <a:pt x="773403" y="1235688"/>
                  <a:pt x="283382" y="1041898"/>
                </a:cubicBezTo>
                <a:cubicBezTo>
                  <a:pt x="-206639" y="848108"/>
                  <a:pt x="94565" y="127000"/>
                  <a:pt x="62815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268E13-8D42-458F-B828-7AD8AF599BCE}"/>
              </a:ext>
            </a:extLst>
          </p:cNvPr>
          <p:cNvSpPr/>
          <p:nvPr/>
        </p:nvSpPr>
        <p:spPr>
          <a:xfrm rot="249521" flipH="1">
            <a:off x="7993783" y="4898494"/>
            <a:ext cx="1491739" cy="1278468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2315528 w 3078953"/>
              <a:gd name="connsiteY0" fmla="*/ 0 h 1209796"/>
              <a:gd name="connsiteX1" fmla="*/ 2997426 w 3078953"/>
              <a:gd name="connsiteY1" fmla="*/ 1134278 h 1209796"/>
              <a:gd name="connsiteX2" fmla="*/ 277866 w 3078953"/>
              <a:gd name="connsiteY2" fmla="*/ 1013437 h 1209796"/>
              <a:gd name="connsiteX3" fmla="*/ 68316 w 3078953"/>
              <a:gd name="connsiteY3" fmla="*/ 280012 h 1209796"/>
              <a:gd name="connsiteX0" fmla="*/ 2247212 w 2308572"/>
              <a:gd name="connsiteY0" fmla="*/ 0 h 1051577"/>
              <a:gd name="connsiteX1" fmla="*/ 1772339 w 2308572"/>
              <a:gd name="connsiteY1" fmla="*/ 847840 h 1051577"/>
              <a:gd name="connsiteX2" fmla="*/ 209550 w 2308572"/>
              <a:gd name="connsiteY2" fmla="*/ 1013437 h 1051577"/>
              <a:gd name="connsiteX3" fmla="*/ 0 w 2308572"/>
              <a:gd name="connsiteY3" fmla="*/ 280012 h 1051577"/>
              <a:gd name="connsiteX0" fmla="*/ 2111403 w 2172763"/>
              <a:gd name="connsiteY0" fmla="*/ 0 h 1047596"/>
              <a:gd name="connsiteX1" fmla="*/ 1636530 w 2172763"/>
              <a:gd name="connsiteY1" fmla="*/ 847840 h 1047596"/>
              <a:gd name="connsiteX2" fmla="*/ 73741 w 2172763"/>
              <a:gd name="connsiteY2" fmla="*/ 1013437 h 1047596"/>
              <a:gd name="connsiteX3" fmla="*/ 216731 w 2172763"/>
              <a:gd name="connsiteY3" fmla="*/ 335096 h 1047596"/>
              <a:gd name="connsiteX0" fmla="*/ 1894672 w 1946854"/>
              <a:gd name="connsiteY0" fmla="*/ 0 h 907717"/>
              <a:gd name="connsiteX1" fmla="*/ 1419799 w 1946854"/>
              <a:gd name="connsiteY1" fmla="*/ 847840 h 907717"/>
              <a:gd name="connsiteX2" fmla="*/ 462938 w 1946854"/>
              <a:gd name="connsiteY2" fmla="*/ 782083 h 907717"/>
              <a:gd name="connsiteX3" fmla="*/ 0 w 1946854"/>
              <a:gd name="connsiteY3" fmla="*/ 335096 h 907717"/>
              <a:gd name="connsiteX0" fmla="*/ 1631907 w 1712812"/>
              <a:gd name="connsiteY0" fmla="*/ 0 h 1099959"/>
              <a:gd name="connsiteX1" fmla="*/ 1419799 w 1712812"/>
              <a:gd name="connsiteY1" fmla="*/ 1026825 h 1099959"/>
              <a:gd name="connsiteX2" fmla="*/ 462938 w 1712812"/>
              <a:gd name="connsiteY2" fmla="*/ 961068 h 1099959"/>
              <a:gd name="connsiteX3" fmla="*/ 0 w 1712812"/>
              <a:gd name="connsiteY3" fmla="*/ 514081 h 1099959"/>
              <a:gd name="connsiteX0" fmla="*/ 1536356 w 1617261"/>
              <a:gd name="connsiteY0" fmla="*/ 0 h 1093183"/>
              <a:gd name="connsiteX1" fmla="*/ 1324248 w 1617261"/>
              <a:gd name="connsiteY1" fmla="*/ 1026825 h 1093183"/>
              <a:gd name="connsiteX2" fmla="*/ 367387 w 1617261"/>
              <a:gd name="connsiteY2" fmla="*/ 961068 h 1093183"/>
              <a:gd name="connsiteX3" fmla="*/ 0 w 1617261"/>
              <a:gd name="connsiteY3" fmla="*/ 711906 h 10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261" h="1093183">
                <a:moveTo>
                  <a:pt x="1536356" y="0"/>
                </a:moveTo>
                <a:cubicBezTo>
                  <a:pt x="1739556" y="218281"/>
                  <a:pt x="1519076" y="866647"/>
                  <a:pt x="1324248" y="1026825"/>
                </a:cubicBezTo>
                <a:cubicBezTo>
                  <a:pt x="1129420" y="1187003"/>
                  <a:pt x="588095" y="1013554"/>
                  <a:pt x="367387" y="961068"/>
                </a:cubicBezTo>
                <a:cubicBezTo>
                  <a:pt x="146679" y="908582"/>
                  <a:pt x="31750" y="838906"/>
                  <a:pt x="0" y="711906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44C1B9-AAF1-4E88-9698-5F01C590183C}"/>
              </a:ext>
            </a:extLst>
          </p:cNvPr>
          <p:cNvSpPr/>
          <p:nvPr/>
        </p:nvSpPr>
        <p:spPr>
          <a:xfrm>
            <a:off x="838199" y="1143109"/>
            <a:ext cx="108837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Bad (one table)</a:t>
            </a:r>
          </a:p>
          <a:p>
            <a:pPr lvl="1"/>
            <a:r>
              <a:rPr lang="en-US" sz="2800" u="sng" dirty="0">
                <a:latin typeface="Panton" panose="00000500000000000000" pitchFamily="50" charset="0"/>
              </a:rPr>
              <a:t>Student</a:t>
            </a:r>
          </a:p>
          <a:p>
            <a:pPr lvl="1"/>
            <a:r>
              <a:rPr lang="en-US" sz="2800" dirty="0">
                <a:latin typeface="Panton" panose="00000500000000000000" pitchFamily="50" charset="0"/>
              </a:rPr>
              <a:t>NAME(key)_PHONE1_PHONE2_PHONE3_PHONE4…</a:t>
            </a:r>
          </a:p>
          <a:p>
            <a:pPr lvl="1"/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BEB69C-9541-491F-A1EA-26615FFF3174}"/>
              </a:ext>
            </a:extLst>
          </p:cNvPr>
          <p:cNvSpPr/>
          <p:nvPr/>
        </p:nvSpPr>
        <p:spPr>
          <a:xfrm>
            <a:off x="3895725" y="4476750"/>
            <a:ext cx="1580525" cy="36933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889111-07EA-4FD9-8A98-E74DCE6BFF25}"/>
              </a:ext>
            </a:extLst>
          </p:cNvPr>
          <p:cNvSpPr/>
          <p:nvPr/>
        </p:nvSpPr>
        <p:spPr>
          <a:xfrm>
            <a:off x="7242559" y="4493662"/>
            <a:ext cx="1958591" cy="36933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0" grpId="0" animBg="1"/>
      <p:bldP spid="31" grpId="0" animBg="1"/>
      <p:bldP spid="2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0915"/>
            <a:ext cx="11247304" cy="360708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					</a:t>
            </a:r>
            <a:r>
              <a:rPr lang="en-US" u="sng" dirty="0"/>
              <a:t>Student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/>
              <a:t>								ID(key)_Name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u="sng" dirty="0" err="1"/>
              <a:t>StudentPhone</a:t>
            </a:r>
            <a:r>
              <a:rPr lang="en-US" sz="2400" dirty="0"/>
              <a:t> 						 </a:t>
            </a:r>
            <a:r>
              <a:rPr lang="en-US" sz="2400" b="1" dirty="0"/>
              <a:t>1</a:t>
            </a:r>
            <a:r>
              <a:rPr lang="en-US" sz="2400" dirty="0"/>
              <a:t> 	B Smith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dirty="0"/>
              <a:t>ID(key)_</a:t>
            </a:r>
            <a:r>
              <a:rPr lang="en-US" sz="2400" dirty="0" err="1"/>
              <a:t>StudentID_PhoneNum_PhoneTypeID</a:t>
            </a:r>
            <a:r>
              <a:rPr lang="en-US" sz="2400" dirty="0"/>
              <a:t> 	 	</a:t>
            </a:r>
            <a:r>
              <a:rPr lang="en-US" sz="2400" b="1" dirty="0"/>
              <a:t>2</a:t>
            </a:r>
            <a:r>
              <a:rPr lang="en-US" sz="2400" dirty="0"/>
              <a:t> 	J Smith</a:t>
            </a:r>
          </a:p>
          <a:p>
            <a:pPr marL="457200" lvl="1" indent="0">
              <a:buNone/>
            </a:pPr>
            <a:r>
              <a:rPr lang="en-US" sz="2400" b="1" dirty="0"/>
              <a:t>1</a:t>
            </a:r>
            <a:r>
              <a:rPr lang="en-US" sz="2400" dirty="0"/>
              <a:t>		1	2255555555	1		 	</a:t>
            </a:r>
            <a:r>
              <a:rPr lang="en-US" sz="2400" b="1" dirty="0"/>
              <a:t>3	</a:t>
            </a:r>
            <a:r>
              <a:rPr lang="en-US" sz="2400" dirty="0"/>
              <a:t>K Smith 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b="1" dirty="0"/>
              <a:t>2</a:t>
            </a:r>
            <a:r>
              <a:rPr lang="en-US" sz="2400" dirty="0"/>
              <a:t>		1	2254444444	1			</a:t>
            </a:r>
          </a:p>
          <a:p>
            <a:pPr marL="457200" lvl="1" indent="0">
              <a:buNone/>
            </a:pPr>
            <a:r>
              <a:rPr lang="en-US" sz="2400" b="1" dirty="0"/>
              <a:t>3</a:t>
            </a:r>
            <a:r>
              <a:rPr lang="en-US" sz="2400" dirty="0"/>
              <a:t>		1	2253333333	2			</a:t>
            </a:r>
            <a:r>
              <a:rPr lang="en-US" u="sng" dirty="0" err="1"/>
              <a:t>PhoneType</a:t>
            </a:r>
            <a:endParaRPr lang="en-US" dirty="0"/>
          </a:p>
          <a:p>
            <a:pPr marL="457200" lvl="1" indent="0">
              <a:buNone/>
            </a:pPr>
            <a:r>
              <a:rPr lang="en-US" sz="2400" b="1" dirty="0"/>
              <a:t>4</a:t>
            </a:r>
            <a:r>
              <a:rPr lang="en-US" sz="2400" dirty="0"/>
              <a:t>		2	2255555555	1		 	ID(key)_Type</a:t>
            </a:r>
          </a:p>
          <a:p>
            <a:pPr marL="457200" lvl="1" indent="0">
              <a:buNone/>
            </a:pPr>
            <a:r>
              <a:rPr lang="en-US" sz="2400" b="1" dirty="0"/>
              <a:t>5</a:t>
            </a:r>
            <a:r>
              <a:rPr lang="en-US" sz="2400" dirty="0"/>
              <a:t>		2	2254444444	2		 	</a:t>
            </a:r>
            <a:r>
              <a:rPr lang="en-US" sz="2400" b="1" dirty="0"/>
              <a:t>1</a:t>
            </a:r>
            <a:r>
              <a:rPr lang="en-US" sz="2400" dirty="0"/>
              <a:t>	Mobile</a:t>
            </a:r>
          </a:p>
          <a:p>
            <a:pPr marL="457200" lvl="1" indent="0">
              <a:buNone/>
            </a:pPr>
            <a:r>
              <a:rPr lang="en-US" sz="2400" b="1" dirty="0"/>
              <a:t>6</a:t>
            </a:r>
            <a:r>
              <a:rPr lang="en-US" sz="2400" dirty="0"/>
              <a:t> 		3	2255555555	1		 	</a:t>
            </a:r>
            <a:r>
              <a:rPr lang="en-US" sz="2400" b="1" dirty="0"/>
              <a:t>2</a:t>
            </a:r>
            <a:r>
              <a:rPr lang="en-US" sz="2400" dirty="0"/>
              <a:t>	Home </a:t>
            </a:r>
          </a:p>
          <a:p>
            <a:pPr marL="457200" lvl="1" indent="0">
              <a:buNone/>
            </a:pPr>
            <a:r>
              <a:rPr lang="en-US" sz="2400" b="1" dirty="0"/>
              <a:t>7</a:t>
            </a:r>
            <a:r>
              <a:rPr lang="en-US" sz="2400" dirty="0"/>
              <a:t>	….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16F5E-44D0-4C26-89AB-E774B4FE5A84}"/>
              </a:ext>
            </a:extLst>
          </p:cNvPr>
          <p:cNvSpPr/>
          <p:nvPr/>
        </p:nvSpPr>
        <p:spPr>
          <a:xfrm>
            <a:off x="838200" y="1021437"/>
            <a:ext cx="10894764" cy="2130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Panton" panose="00000500000000000000" pitchFamily="50" charset="0"/>
              </a:rPr>
              <a:t>Bad (one table)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u="sng" dirty="0">
                <a:solidFill>
                  <a:prstClr val="black"/>
                </a:solidFill>
                <a:latin typeface="Panton" panose="00000500000000000000" pitchFamily="50" charset="0"/>
              </a:rPr>
              <a:t>Student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NAME(key)_PHONE1_PHONE2_PHONE3_PHONE4…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B Smith	    2255555555 2254444444 2253333333 NULL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J Smith	    2255555555 2254444444 NULL </a:t>
            </a:r>
            <a:r>
              <a:rPr lang="en-US" sz="2000" dirty="0" err="1">
                <a:solidFill>
                  <a:prstClr val="black"/>
                </a:solidFill>
                <a:latin typeface="Panton" panose="00000500000000000000" pitchFamily="50" charset="0"/>
              </a:rPr>
              <a:t>NULL</a:t>
            </a:r>
            <a:endParaRPr lang="en-US" sz="2000" dirty="0">
              <a:solidFill>
                <a:prstClr val="black"/>
              </a:solidFill>
              <a:latin typeface="Panton" panose="00000500000000000000" pitchFamily="50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K Smith	    2255555555 2254444444 2251111111 2259999999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6882F2-49B0-4750-9C9E-69A97F09367C}"/>
              </a:ext>
            </a:extLst>
          </p:cNvPr>
          <p:cNvSpPr/>
          <p:nvPr/>
        </p:nvSpPr>
        <p:spPr>
          <a:xfrm>
            <a:off x="8086725" y="3217728"/>
            <a:ext cx="2400300" cy="169747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74EF05-088F-4591-BB67-71575FD287CB}"/>
              </a:ext>
            </a:extLst>
          </p:cNvPr>
          <p:cNvSpPr/>
          <p:nvPr/>
        </p:nvSpPr>
        <p:spPr>
          <a:xfrm>
            <a:off x="8086725" y="5056762"/>
            <a:ext cx="2400300" cy="135356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7B45B-A88B-4BFC-9C88-FADB668EAA8E}"/>
              </a:ext>
            </a:extLst>
          </p:cNvPr>
          <p:cNvSpPr/>
          <p:nvPr/>
        </p:nvSpPr>
        <p:spPr>
          <a:xfrm>
            <a:off x="1276350" y="3808076"/>
            <a:ext cx="5848350" cy="294616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8909A-EC8D-4812-A3A1-A3C464C9F05E}"/>
              </a:ext>
            </a:extLst>
          </p:cNvPr>
          <p:cNvSpPr/>
          <p:nvPr/>
        </p:nvSpPr>
        <p:spPr>
          <a:xfrm>
            <a:off x="1276349" y="1355441"/>
            <a:ext cx="9839325" cy="180123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F8F6-007B-4097-8143-856515FE1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Queries on Normalized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1A2BB-F8FE-4FC7-877F-EE994241F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7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4800" dirty="0"/>
              <a:t>Real enterprise scale database platforms:</a:t>
            </a:r>
            <a:br>
              <a:rPr lang="en-US" sz="4800" dirty="0"/>
            </a:br>
            <a:r>
              <a:rPr lang="en-US" sz="4800" dirty="0"/>
              <a:t>Microsoft SQL Server</a:t>
            </a:r>
            <a:br>
              <a:rPr lang="en-US" sz="4800" dirty="0"/>
            </a:br>
            <a:r>
              <a:rPr lang="en-US" sz="4800" dirty="0"/>
              <a:t>Azure SQL DB </a:t>
            </a:r>
            <a:r>
              <a:rPr lang="en-US" sz="3600" dirty="0"/>
              <a:t>(what we’re using today!)</a:t>
            </a:r>
            <a:br>
              <a:rPr lang="en-US" sz="4800" dirty="0"/>
            </a:br>
            <a:r>
              <a:rPr lang="en-US" sz="4400" dirty="0"/>
              <a:t>Oracle</a:t>
            </a:r>
            <a:br>
              <a:rPr lang="en-US" sz="4400" dirty="0"/>
            </a:br>
            <a:r>
              <a:rPr lang="en-US" sz="4400" dirty="0"/>
              <a:t>MySQL</a:t>
            </a:r>
            <a:br>
              <a:rPr lang="en-US" sz="4400" dirty="0"/>
            </a:br>
            <a:r>
              <a:rPr lang="en-US" sz="4400" dirty="0"/>
              <a:t>IBM DB2</a:t>
            </a:r>
          </a:p>
          <a:p>
            <a:pPr fontAlgn="ctr">
              <a:lnSpc>
                <a:spcPct val="110000"/>
              </a:lnSpc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Document-based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Autofit/>
          </a:bodyPr>
          <a:lstStyle/>
          <a:p>
            <a:pPr fontAlgn="ctr">
              <a:lnSpc>
                <a:spcPct val="120000"/>
              </a:lnSpc>
            </a:pPr>
            <a:r>
              <a:rPr lang="en-US" b="1" dirty="0"/>
              <a:t>Other types of databases </a:t>
            </a:r>
            <a:r>
              <a:rPr lang="en-US" dirty="0"/>
              <a:t>use Documents to store data.</a:t>
            </a:r>
          </a:p>
          <a:p>
            <a:pPr fontAlgn="ctr">
              <a:lnSpc>
                <a:spcPct val="120000"/>
              </a:lnSpc>
            </a:pPr>
            <a:r>
              <a:rPr lang="en-US" dirty="0"/>
              <a:t>“NoSQL” databases store structured .json documents instead of rows and columns</a:t>
            </a:r>
          </a:p>
          <a:p>
            <a:pPr lvl="1" fontAlgn="ctr">
              <a:lnSpc>
                <a:spcPct val="120000"/>
              </a:lnSpc>
            </a:pPr>
            <a:r>
              <a:rPr lang="en-US" dirty="0"/>
              <a:t>For example, Azure </a:t>
            </a:r>
            <a:r>
              <a:rPr lang="en-US" dirty="0" err="1"/>
              <a:t>CosmosDB</a:t>
            </a:r>
            <a:r>
              <a:rPr lang="en-US" dirty="0"/>
              <a:t>, MongoDB, </a:t>
            </a:r>
            <a:r>
              <a:rPr lang="en-US" dirty="0" err="1"/>
              <a:t>PostgreSQ</a:t>
            </a:r>
            <a:r>
              <a:rPr lang="en-US" dirty="0"/>
              <a:t>, SAP HANA</a:t>
            </a:r>
          </a:p>
          <a:p>
            <a:pPr fontAlgn="ctr">
              <a:lnSpc>
                <a:spcPct val="120000"/>
              </a:lnSpc>
            </a:pPr>
            <a:r>
              <a:rPr lang="en-US" dirty="0"/>
              <a:t>They have different uses for different types of systems</a:t>
            </a:r>
          </a:p>
        </p:txBody>
      </p:sp>
    </p:spTree>
    <p:extLst>
      <p:ext uri="{BB962C8B-B14F-4D97-AF65-F5344CB8AC3E}">
        <p14:creationId xmlns:p14="http://schemas.microsoft.com/office/powerpoint/2010/main" val="212937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228165"/>
            <a:ext cx="11239130" cy="4948798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en-US" sz="3400" dirty="0"/>
              <a:t>Great for students! But…</a:t>
            </a:r>
          </a:p>
          <a:p>
            <a:pPr marL="0" indent="0" fontAlgn="ctr">
              <a:buNone/>
            </a:pPr>
            <a:r>
              <a:rPr lang="en-US" sz="3400" dirty="0"/>
              <a:t>Microsoft Access documentation is full of caveats about the lack of concurrency and scalability for Access. Don’t use for real work!</a:t>
            </a:r>
          </a:p>
          <a:p>
            <a:r>
              <a:rPr lang="en-US" sz="3400" dirty="0"/>
              <a:t>The 32-bit "Microsoft Jet [the database engine inside Access] can only handle a </a:t>
            </a:r>
            <a:r>
              <a:rPr lang="en-US" sz="3400" dirty="0">
                <a:hlinkClick r:id="rId2"/>
              </a:rPr>
              <a:t>limited number of sessions</a:t>
            </a:r>
            <a:r>
              <a:rPr lang="en-US" sz="3400" dirty="0"/>
              <a:t>."</a:t>
            </a:r>
          </a:p>
          <a:p>
            <a:r>
              <a:rPr lang="en-US" sz="3400" dirty="0"/>
              <a:t>"...when </a:t>
            </a:r>
            <a:r>
              <a:rPr lang="en-US" sz="3400" b="1" dirty="0"/>
              <a:t>multiple concurrent users </a:t>
            </a:r>
            <a:r>
              <a:rPr lang="en-US" sz="3400" dirty="0"/>
              <a:t>make requests of a Access database, </a:t>
            </a:r>
            <a:r>
              <a:rPr lang="en-US" sz="3400" dirty="0">
                <a:hlinkClick r:id="rId3"/>
              </a:rPr>
              <a:t>unpredictable results may occur</a:t>
            </a:r>
            <a:r>
              <a:rPr lang="en-US" sz="3400" dirty="0"/>
              <a:t>."</a:t>
            </a:r>
          </a:p>
          <a:p>
            <a:r>
              <a:rPr lang="en-US" sz="3400" dirty="0"/>
              <a:t>"...it was not intended (or architected) for </a:t>
            </a:r>
            <a:r>
              <a:rPr lang="en-US" sz="3400" dirty="0">
                <a:hlinkClick r:id="rId4"/>
              </a:rPr>
              <a:t>high-stress performance</a:t>
            </a:r>
            <a:r>
              <a:rPr lang="en-US" sz="3400" dirty="0"/>
              <a:t>..." </a:t>
            </a:r>
          </a:p>
        </p:txBody>
      </p:sp>
      <p:pic>
        <p:nvPicPr>
          <p:cNvPr id="4098" name="Picture 2" descr="Image result for microsoft access logo">
            <a:extLst>
              <a:ext uri="{FF2B5EF4-FFF2-40B4-BE49-F238E27FC236}">
                <a16:creationId xmlns:a16="http://schemas.microsoft.com/office/drawing/2014/main" id="{DD36AFE5-6F89-49DE-AE61-C8D05FEA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768" y="23943"/>
            <a:ext cx="1475232" cy="139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B4ADE-9ACF-4B20-AE99-0D5E6A1B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37457-AC43-4F33-8B56-7A4D75AA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“Structured Query Language”</a:t>
            </a:r>
          </a:p>
          <a:p>
            <a:r>
              <a:rPr lang="en-US" dirty="0"/>
              <a:t>Pronounced “sequel” not “</a:t>
            </a:r>
            <a:r>
              <a:rPr lang="en-US" dirty="0" err="1"/>
              <a:t>Ess</a:t>
            </a:r>
            <a:r>
              <a:rPr lang="en-US" dirty="0"/>
              <a:t> Que Ell”</a:t>
            </a:r>
          </a:p>
          <a:p>
            <a:endParaRPr lang="en-US" dirty="0"/>
          </a:p>
          <a:p>
            <a:r>
              <a:rPr lang="en-US" dirty="0"/>
              <a:t>“SQL Server” is the name specifically for the Microsoft database platform</a:t>
            </a:r>
          </a:p>
        </p:txBody>
      </p:sp>
    </p:spTree>
    <p:extLst>
      <p:ext uri="{BB962C8B-B14F-4D97-AF65-F5344CB8AC3E}">
        <p14:creationId xmlns:p14="http://schemas.microsoft.com/office/powerpoint/2010/main" val="66774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Autofit/>
          </a:bodyPr>
          <a:lstStyle/>
          <a:p>
            <a:pPr fontAlgn="ctr">
              <a:lnSpc>
                <a:spcPct val="120000"/>
              </a:lnSpc>
            </a:pPr>
            <a:r>
              <a:rPr lang="en-US" b="1" dirty="0"/>
              <a:t>Normalized, Relational (RDBMS), Normal Form, OLTP</a:t>
            </a:r>
            <a:br>
              <a:rPr lang="en-US" b="1" dirty="0"/>
            </a:br>
            <a:r>
              <a:rPr lang="en-US" dirty="0"/>
              <a:t>Many tables contain structured data with rules for integrity</a:t>
            </a:r>
            <a:br>
              <a:rPr lang="en-US" dirty="0"/>
            </a:br>
            <a:r>
              <a:rPr lang="en-US" dirty="0"/>
              <a:t>Good for writes, transactions, distinct lists for dropdowns </a:t>
            </a:r>
          </a:p>
          <a:p>
            <a:pPr fontAlgn="ctr">
              <a:lnSpc>
                <a:spcPct val="120000"/>
              </a:lnSpc>
            </a:pPr>
            <a:r>
              <a:rPr lang="en-US" b="1" dirty="0"/>
              <a:t>De-normalized, Flattened, Flat File</a:t>
            </a:r>
            <a:br>
              <a:rPr lang="en-US" b="1" dirty="0"/>
            </a:br>
            <a:r>
              <a:rPr lang="en-US" dirty="0"/>
              <a:t>Just one table contains all the data in very wide rows</a:t>
            </a:r>
            <a:br>
              <a:rPr lang="en-US" dirty="0"/>
            </a:br>
            <a:r>
              <a:rPr lang="en-US" dirty="0"/>
              <a:t>Good for simple reporting, extracts to heterogenous systems</a:t>
            </a:r>
          </a:p>
          <a:p>
            <a:pPr fontAlgn="ctr">
              <a:lnSpc>
                <a:spcPct val="120000"/>
              </a:lnSpc>
            </a:pPr>
            <a:r>
              <a:rPr lang="en-US" b="1" dirty="0"/>
              <a:t>Dimensional, Data Cube, Star Schema, OLAP</a:t>
            </a:r>
            <a:br>
              <a:rPr lang="en-US" dirty="0"/>
            </a:br>
            <a:r>
              <a:rPr lang="en-US" dirty="0"/>
              <a:t>Many tables contain data formatted for massive reads</a:t>
            </a:r>
            <a:br>
              <a:rPr lang="en-US" dirty="0"/>
            </a:br>
            <a:r>
              <a:rPr lang="en-US" dirty="0"/>
              <a:t>Good for complex reporting, pre-calculated aggregation</a:t>
            </a:r>
          </a:p>
        </p:txBody>
      </p:sp>
    </p:spTree>
    <p:extLst>
      <p:ext uri="{BB962C8B-B14F-4D97-AF65-F5344CB8AC3E}">
        <p14:creationId xmlns:p14="http://schemas.microsoft.com/office/powerpoint/2010/main" val="354856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Autofit/>
          </a:bodyPr>
          <a:lstStyle/>
          <a:p>
            <a:pPr fontAlgn="ctr">
              <a:lnSpc>
                <a:spcPct val="120000"/>
              </a:lnSpc>
            </a:pPr>
            <a:r>
              <a:rPr lang="en-US" sz="4800" b="1" dirty="0"/>
              <a:t>Databases</a:t>
            </a:r>
            <a:r>
              <a:rPr lang="en-US" sz="4800" dirty="0"/>
              <a:t>, which contain</a:t>
            </a:r>
          </a:p>
          <a:p>
            <a:pPr fontAlgn="ctr">
              <a:lnSpc>
                <a:spcPct val="120000"/>
              </a:lnSpc>
            </a:pPr>
            <a:r>
              <a:rPr lang="en-US" sz="4800" b="1" dirty="0"/>
              <a:t>Tables</a:t>
            </a:r>
            <a:r>
              <a:rPr lang="en-US" sz="4800" dirty="0"/>
              <a:t>, which contain</a:t>
            </a:r>
          </a:p>
          <a:p>
            <a:pPr fontAlgn="ctr">
              <a:lnSpc>
                <a:spcPct val="120000"/>
              </a:lnSpc>
            </a:pPr>
            <a:r>
              <a:rPr lang="en-US" sz="4800" b="1" dirty="0"/>
              <a:t>Columns </a:t>
            </a:r>
            <a:r>
              <a:rPr lang="en-US" sz="4800" dirty="0"/>
              <a:t>and </a:t>
            </a:r>
            <a:r>
              <a:rPr lang="en-US" sz="4800" b="1" dirty="0"/>
              <a:t>Rows</a:t>
            </a:r>
            <a:r>
              <a:rPr lang="en-US" sz="4800" dirty="0"/>
              <a:t>, which contain data in </a:t>
            </a:r>
            <a:r>
              <a:rPr lang="en-US" sz="4800" b="1" dirty="0"/>
              <a:t>cells </a:t>
            </a:r>
            <a:r>
              <a:rPr lang="en-US" sz="4800" dirty="0"/>
              <a:t>or </a:t>
            </a:r>
            <a:r>
              <a:rPr lang="en-US" sz="4800" b="1" dirty="0"/>
              <a:t>fields.</a:t>
            </a:r>
          </a:p>
          <a:p>
            <a:pPr fontAlgn="ctr">
              <a:lnSpc>
                <a:spcPct val="120000"/>
              </a:lnSpc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1148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BY;</a:t>
            </a:r>
          </a:p>
        </p:txBody>
      </p:sp>
    </p:spTree>
    <p:extLst>
      <p:ext uri="{BB962C8B-B14F-4D97-AF65-F5344CB8AC3E}">
        <p14:creationId xmlns:p14="http://schemas.microsoft.com/office/powerpoint/2010/main" val="4183629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1059</Words>
  <Application>Microsoft Office PowerPoint</Application>
  <PresentationFormat>Widescreen</PresentationFormat>
  <Paragraphs>239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Roboto</vt:lpstr>
      <vt:lpstr>Calibri Light</vt:lpstr>
      <vt:lpstr>Panton</vt:lpstr>
      <vt:lpstr>Calibri</vt:lpstr>
      <vt:lpstr>Consolas</vt:lpstr>
      <vt:lpstr>Office Theme</vt:lpstr>
      <vt:lpstr>PowerPoint Presentation</vt:lpstr>
      <vt:lpstr>What’s Not a Database</vt:lpstr>
      <vt:lpstr>What is a Database</vt:lpstr>
      <vt:lpstr>Document-based databases</vt:lpstr>
      <vt:lpstr>MS Access is a “Database Simulator”</vt:lpstr>
      <vt:lpstr>SQL</vt:lpstr>
      <vt:lpstr>Some Terminology</vt:lpstr>
      <vt:lpstr>Some Terminology</vt:lpstr>
      <vt:lpstr>Basics of SQL</vt:lpstr>
      <vt:lpstr>Basics of SQL</vt:lpstr>
      <vt:lpstr>Basics of SQL</vt:lpstr>
      <vt:lpstr>Queries on Flat Data</vt:lpstr>
      <vt:lpstr>SQL Examples</vt:lpstr>
      <vt:lpstr>Basics of SQL</vt:lpstr>
      <vt:lpstr>Comments</vt:lpstr>
      <vt:lpstr>Basics of SQL</vt:lpstr>
      <vt:lpstr>Basics of SQL</vt:lpstr>
      <vt:lpstr>Joins</vt:lpstr>
      <vt:lpstr>Let’s talk about Keys</vt:lpstr>
      <vt:lpstr>Keys</vt:lpstr>
      <vt:lpstr>Keys</vt:lpstr>
      <vt:lpstr>Keys</vt:lpstr>
      <vt:lpstr>Keys</vt:lpstr>
      <vt:lpstr>Keys</vt:lpstr>
      <vt:lpstr>Normalization Antipatterns</vt:lpstr>
      <vt:lpstr>Normalization Antipatterns</vt:lpstr>
      <vt:lpstr>Queries on Normalized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</dc:creator>
  <cp:lastModifiedBy>william a</cp:lastModifiedBy>
  <cp:revision>18</cp:revision>
  <dcterms:created xsi:type="dcterms:W3CDTF">2018-02-17T21:51:26Z</dcterms:created>
  <dcterms:modified xsi:type="dcterms:W3CDTF">2019-10-19T02:28:20Z</dcterms:modified>
</cp:coreProperties>
</file>